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51" r:id="rId1"/>
  </p:sldMasterIdLst>
  <p:sldIdLst>
    <p:sldId id="256" r:id="rId2"/>
    <p:sldId id="257" r:id="rId3"/>
    <p:sldId id="258" r:id="rId4"/>
    <p:sldId id="278" r:id="rId5"/>
    <p:sldId id="279" r:id="rId6"/>
    <p:sldId id="280" r:id="rId7"/>
    <p:sldId id="259" r:id="rId8"/>
    <p:sldId id="289" r:id="rId9"/>
    <p:sldId id="281" r:id="rId10"/>
    <p:sldId id="288" r:id="rId11"/>
    <p:sldId id="282" r:id="rId12"/>
    <p:sldId id="290" r:id="rId13"/>
    <p:sldId id="284" r:id="rId14"/>
    <p:sldId id="291" r:id="rId15"/>
    <p:sldId id="285" r:id="rId16"/>
    <p:sldId id="286" r:id="rId17"/>
    <p:sldId id="287" r:id="rId1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מקטע ברירת מחדל" id="{AC3042A7-6377-44A6-8ED2-18E5AEBF1BD6}">
          <p14:sldIdLst>
            <p14:sldId id="256"/>
            <p14:sldId id="257"/>
            <p14:sldId id="258"/>
            <p14:sldId id="278"/>
            <p14:sldId id="279"/>
            <p14:sldId id="280"/>
            <p14:sldId id="259"/>
            <p14:sldId id="289"/>
            <p14:sldId id="281"/>
            <p14:sldId id="288"/>
            <p14:sldId id="282"/>
            <p14:sldId id="290"/>
            <p14:sldId id="284"/>
            <p14:sldId id="291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50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02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9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2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4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3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67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70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0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7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42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03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9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3900" y="264453"/>
            <a:ext cx="7530685" cy="3163864"/>
          </a:xfrm>
        </p:spPr>
        <p:txBody>
          <a:bodyPr>
            <a:normAutofit/>
          </a:bodyPr>
          <a:lstStyle/>
          <a:p>
            <a:pPr algn="r" rtl="1"/>
            <a:r>
              <a:rPr lang="he-IL" sz="52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פגישה דו שבועית- דו"ח התקדמות קשיים ומשימות להמשך</a:t>
            </a:r>
          </a:p>
        </p:txBody>
      </p:sp>
    </p:spTree>
    <p:extLst>
      <p:ext uri="{BB962C8B-B14F-4D97-AF65-F5344CB8AC3E}">
        <p14:creationId xmlns:p14="http://schemas.microsoft.com/office/powerpoint/2010/main" val="1236185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-17664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85725"/>
            <a:ext cx="7530685" cy="1875742"/>
          </a:xfrm>
        </p:spPr>
        <p:txBody>
          <a:bodyPr anchor="t">
            <a:normAutofit/>
          </a:bodyPr>
          <a:lstStyle/>
          <a:p>
            <a:pPr rtl="1"/>
            <a:r>
              <a:rPr lang="en-US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GT</a:t>
            </a:r>
            <a:endParaRPr lang="he-IL" sz="40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F39C515-0F55-450D-98D8-38EC3A87B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848" y="914400"/>
            <a:ext cx="54292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93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-17664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85725"/>
            <a:ext cx="7530685" cy="1875742"/>
          </a:xfrm>
        </p:spPr>
        <p:txBody>
          <a:bodyPr>
            <a:normAutofit/>
          </a:bodyPr>
          <a:lstStyle/>
          <a:p>
            <a:pPr rtl="1"/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שיפור תמונה מגודל 372*469 באמצעות </a:t>
            </a:r>
            <a:r>
              <a:rPr lang="en-US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ZSSR</a:t>
            </a:r>
            <a:endParaRPr lang="he-IL" sz="40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חץ: ימינה 5">
            <a:extLst>
              <a:ext uri="{FF2B5EF4-FFF2-40B4-BE49-F238E27FC236}">
                <a16:creationId xmlns:a16="http://schemas.microsoft.com/office/drawing/2014/main" id="{29EC705D-9D1B-428E-A47B-39828C3BC584}"/>
              </a:ext>
            </a:extLst>
          </p:cNvPr>
          <p:cNvSpPr/>
          <p:nvPr/>
        </p:nvSpPr>
        <p:spPr>
          <a:xfrm>
            <a:off x="4305298" y="3367087"/>
            <a:ext cx="3400428" cy="857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SPCC=0.057      SPCC=0.108  </a:t>
            </a:r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E87FB11-5977-433D-997E-042C59367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60" y="2366961"/>
            <a:ext cx="3602602" cy="28575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8CE3530-D678-470B-B6C4-90BB011C2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61" y="2366961"/>
            <a:ext cx="3629030" cy="287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88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-17664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85725"/>
            <a:ext cx="7530685" cy="1875742"/>
          </a:xfrm>
        </p:spPr>
        <p:txBody>
          <a:bodyPr anchor="t">
            <a:normAutofit/>
          </a:bodyPr>
          <a:lstStyle/>
          <a:p>
            <a:pPr rtl="1"/>
            <a:r>
              <a:rPr lang="en-US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GT</a:t>
            </a:r>
            <a:endParaRPr lang="he-IL" sz="40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8027924-D0DD-41E0-ADEE-1909DE3AA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348" y="1023596"/>
            <a:ext cx="6572250" cy="521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24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-17664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85725"/>
            <a:ext cx="7530685" cy="1875742"/>
          </a:xfrm>
        </p:spPr>
        <p:txBody>
          <a:bodyPr>
            <a:normAutofit/>
          </a:bodyPr>
          <a:lstStyle/>
          <a:p>
            <a:pPr rtl="1"/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שיפור תמונה מגודל 260*346 באמצעות </a:t>
            </a:r>
            <a:r>
              <a:rPr lang="en-US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ZSSR</a:t>
            </a:r>
            <a:endParaRPr lang="he-IL" sz="40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חץ: ימינה 5">
            <a:extLst>
              <a:ext uri="{FF2B5EF4-FFF2-40B4-BE49-F238E27FC236}">
                <a16:creationId xmlns:a16="http://schemas.microsoft.com/office/drawing/2014/main" id="{29EC705D-9D1B-428E-A47B-39828C3BC584}"/>
              </a:ext>
            </a:extLst>
          </p:cNvPr>
          <p:cNvSpPr/>
          <p:nvPr/>
        </p:nvSpPr>
        <p:spPr>
          <a:xfrm>
            <a:off x="4305298" y="3367087"/>
            <a:ext cx="3400428" cy="857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SPCC=0.56      SPCC=0.598 </a:t>
            </a:r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0A733A9-F5E0-4B69-A7C4-0935B236F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0" y="2285997"/>
            <a:ext cx="4018162" cy="3019428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6025E353-9A34-42CB-9BB6-1EA6DC5BD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692" y="2181223"/>
            <a:ext cx="4081538" cy="30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82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-17664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85725"/>
            <a:ext cx="7530685" cy="1875742"/>
          </a:xfrm>
        </p:spPr>
        <p:txBody>
          <a:bodyPr anchor="t">
            <a:normAutofit/>
          </a:bodyPr>
          <a:lstStyle/>
          <a:p>
            <a:pPr rtl="1"/>
            <a:r>
              <a:rPr lang="en-US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GT</a:t>
            </a:r>
            <a:endParaRPr lang="he-IL" sz="40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F723453-F062-4317-9643-242872F3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823" y="1247775"/>
            <a:ext cx="6591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18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85725"/>
            <a:ext cx="7530685" cy="1875742"/>
          </a:xfrm>
        </p:spPr>
        <p:txBody>
          <a:bodyPr anchor="ctr">
            <a:normAutofit/>
          </a:bodyPr>
          <a:lstStyle/>
          <a:p>
            <a:pPr rtl="1"/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שיפור תוצאות באמצעות שינוי </a:t>
            </a:r>
            <a:r>
              <a:rPr lang="he-IL" sz="4000" dirty="0" err="1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קונפיגרציות</a:t>
            </a:r>
            <a:endParaRPr lang="he-IL" sz="40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4AC5FC7-67B6-48AE-B47F-40ED051B4AF4}"/>
              </a:ext>
            </a:extLst>
          </p:cNvPr>
          <p:cNvSpPr txBox="1"/>
          <p:nvPr/>
        </p:nvSpPr>
        <p:spPr>
          <a:xfrm>
            <a:off x="1685926" y="2200274"/>
            <a:ext cx="9496424" cy="40957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algn="r"/>
            <a:r>
              <a:rPr lang="he-IL" sz="3200" dirty="0"/>
              <a:t>יש לציין כי לא תמיד נשתמש באותה קונפיגורציה ולעיתים הקונפיגורציה שנשתמש בה תניב לנו תוצאות פחות טובות ולעיתים אף תוסיף לנו פרטים שלא נמצאים ב-</a:t>
            </a:r>
            <a:r>
              <a:rPr lang="en-US" sz="3200" dirty="0"/>
              <a:t>GT</a:t>
            </a:r>
            <a:r>
              <a:rPr lang="he-IL" sz="3200" dirty="0"/>
              <a:t> (</a:t>
            </a:r>
            <a:r>
              <a:rPr lang="en-US" sz="3200" dirty="0"/>
              <a:t>Illusion</a:t>
            </a:r>
            <a:r>
              <a:rPr lang="he-IL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1186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-18299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85725"/>
            <a:ext cx="7530685" cy="1875742"/>
          </a:xfrm>
        </p:spPr>
        <p:txBody>
          <a:bodyPr anchor="ctr">
            <a:normAutofit/>
          </a:bodyPr>
          <a:lstStyle/>
          <a:p>
            <a:pPr rtl="1"/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דוגמא</a:t>
            </a:r>
          </a:p>
        </p:txBody>
      </p:sp>
      <p:sp>
        <p:nvSpPr>
          <p:cNvPr id="6" name="חץ: ימינה 5">
            <a:extLst>
              <a:ext uri="{FF2B5EF4-FFF2-40B4-BE49-F238E27FC236}">
                <a16:creationId xmlns:a16="http://schemas.microsoft.com/office/drawing/2014/main" id="{29EC705D-9D1B-428E-A47B-39828C3BC584}"/>
              </a:ext>
            </a:extLst>
          </p:cNvPr>
          <p:cNvSpPr/>
          <p:nvPr/>
        </p:nvSpPr>
        <p:spPr>
          <a:xfrm>
            <a:off x="4305298" y="3367087"/>
            <a:ext cx="3400428" cy="857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01C21BA-325D-4238-916A-C8C3970BD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65" y="2495548"/>
            <a:ext cx="2200275" cy="2600325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1A08EBAF-7E36-4766-B991-8F474CC82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224" y="2619372"/>
            <a:ext cx="1800225" cy="2352675"/>
          </a:xfrm>
          <a:prstGeom prst="rect">
            <a:avLst/>
          </a:prstGeom>
        </p:spPr>
      </p:pic>
      <p:sp>
        <p:nvSpPr>
          <p:cNvPr id="17" name="כותרת 1">
            <a:extLst>
              <a:ext uri="{FF2B5EF4-FFF2-40B4-BE49-F238E27FC236}">
                <a16:creationId xmlns:a16="http://schemas.microsoft.com/office/drawing/2014/main" id="{1CEDCC97-F368-4440-9531-EE11AC590B1D}"/>
              </a:ext>
            </a:extLst>
          </p:cNvPr>
          <p:cNvSpPr txBox="1">
            <a:spLocks/>
          </p:cNvSpPr>
          <p:nvPr/>
        </p:nvSpPr>
        <p:spPr>
          <a:xfrm>
            <a:off x="1894744" y="1790062"/>
            <a:ext cx="2049316" cy="714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en-US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GT</a:t>
            </a:r>
            <a:endParaRPr lang="he-IL" sz="40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8" name="כותרת 1">
            <a:extLst>
              <a:ext uri="{FF2B5EF4-FFF2-40B4-BE49-F238E27FC236}">
                <a16:creationId xmlns:a16="http://schemas.microsoft.com/office/drawing/2014/main" id="{605CE919-F561-443F-8E5B-B8ADF26561D0}"/>
              </a:ext>
            </a:extLst>
          </p:cNvPr>
          <p:cNvSpPr txBox="1">
            <a:spLocks/>
          </p:cNvSpPr>
          <p:nvPr/>
        </p:nvSpPr>
        <p:spPr>
          <a:xfrm>
            <a:off x="8160678" y="1781172"/>
            <a:ext cx="2049316" cy="714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en-US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ZSSR</a:t>
            </a:r>
            <a:endParaRPr lang="he-IL" sz="40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22399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-18299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85725"/>
            <a:ext cx="7530685" cy="1875742"/>
          </a:xfrm>
        </p:spPr>
        <p:txBody>
          <a:bodyPr anchor="ctr">
            <a:normAutofit/>
          </a:bodyPr>
          <a:lstStyle/>
          <a:p>
            <a:pPr rtl="1"/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בונוס: דוגמא לשיפור </a:t>
            </a:r>
            <a:r>
              <a:rPr lang="en-US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GT</a:t>
            </a:r>
            <a:endParaRPr lang="he-IL" sz="40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חץ: ימינה 5">
            <a:extLst>
              <a:ext uri="{FF2B5EF4-FFF2-40B4-BE49-F238E27FC236}">
                <a16:creationId xmlns:a16="http://schemas.microsoft.com/office/drawing/2014/main" id="{29EC705D-9D1B-428E-A47B-39828C3BC584}"/>
              </a:ext>
            </a:extLst>
          </p:cNvPr>
          <p:cNvSpPr/>
          <p:nvPr/>
        </p:nvSpPr>
        <p:spPr>
          <a:xfrm>
            <a:off x="5532741" y="3550315"/>
            <a:ext cx="1163334" cy="331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B3B7192E-C7A2-4A7B-A5AE-BA26C6FB6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8" y="1371608"/>
            <a:ext cx="5124434" cy="512443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B86C0FD-F0CA-4A6C-9F38-B416B3B4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265" y="1313956"/>
            <a:ext cx="5124184" cy="512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70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1140753"/>
            <a:ext cx="7530685" cy="3163864"/>
          </a:xfrm>
        </p:spPr>
        <p:txBody>
          <a:bodyPr>
            <a:normAutofit/>
          </a:bodyPr>
          <a:lstStyle/>
          <a:p>
            <a:pPr rtl="1"/>
            <a:r>
              <a:rPr lang="he-IL" sz="115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התקדמות</a:t>
            </a:r>
          </a:p>
        </p:txBody>
      </p:sp>
    </p:spTree>
    <p:extLst>
      <p:ext uri="{BB962C8B-B14F-4D97-AF65-F5344CB8AC3E}">
        <p14:creationId xmlns:p14="http://schemas.microsoft.com/office/powerpoint/2010/main" val="657597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85725"/>
            <a:ext cx="7530685" cy="1875742"/>
          </a:xfrm>
        </p:spPr>
        <p:txBody>
          <a:bodyPr anchor="ctr">
            <a:normAutofit/>
          </a:bodyPr>
          <a:lstStyle/>
          <a:p>
            <a:pPr rtl="1"/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שימוש במדד </a:t>
            </a:r>
            <a:r>
              <a:rPr lang="en-US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segmentation PCC</a:t>
            </a:r>
            <a:endParaRPr lang="he-IL" sz="40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4AC5FC7-67B6-48AE-B47F-40ED051B4AF4}"/>
              </a:ext>
            </a:extLst>
          </p:cNvPr>
          <p:cNvSpPr txBox="1"/>
          <p:nvPr/>
        </p:nvSpPr>
        <p:spPr>
          <a:xfrm>
            <a:off x="1685926" y="2200274"/>
            <a:ext cx="9496424" cy="40957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algn="r"/>
            <a:r>
              <a:rPr lang="he-IL" sz="3200" dirty="0"/>
              <a:t>מדד המבוסס על  </a:t>
            </a:r>
            <a:r>
              <a:rPr lang="en-US" sz="3200" dirty="0"/>
              <a:t>Pearson’s </a:t>
            </a:r>
            <a:r>
              <a:rPr lang="en-US" sz="3200" dirty="0" err="1"/>
              <a:t>Correlatio</a:t>
            </a:r>
            <a:r>
              <a:rPr lang="en-US" sz="3200" dirty="0"/>
              <a:t> Coefficient</a:t>
            </a:r>
            <a:r>
              <a:rPr lang="he-IL" sz="3200" dirty="0"/>
              <a:t> כאשר אנו לוקחים בחשבון רק פיקסלים "משמעותיים" מה-</a:t>
            </a:r>
            <a:r>
              <a:rPr lang="en-US" sz="3200" dirty="0"/>
              <a:t>GT</a:t>
            </a:r>
            <a:r>
              <a:rPr lang="he-IL" sz="3200" dirty="0"/>
              <a:t>, כלומר, פיקסלים שהם לא חלק מה-</a:t>
            </a:r>
            <a:r>
              <a:rPr lang="en-US" sz="3200" dirty="0"/>
              <a:t>Background</a:t>
            </a:r>
            <a:r>
              <a:rPr lang="he-IL" sz="3200" dirty="0"/>
              <a:t> ומשווים אותם לפיקסלים תואמים בתמונה ששיפרנו או שאנו רוצים לבדוק.</a:t>
            </a:r>
          </a:p>
        </p:txBody>
      </p:sp>
    </p:spTree>
    <p:extLst>
      <p:ext uri="{BB962C8B-B14F-4D97-AF65-F5344CB8AC3E}">
        <p14:creationId xmlns:p14="http://schemas.microsoft.com/office/powerpoint/2010/main" val="1941271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85725"/>
            <a:ext cx="7530685" cy="1875742"/>
          </a:xfrm>
        </p:spPr>
        <p:txBody>
          <a:bodyPr anchor="ctr">
            <a:normAutofit/>
          </a:bodyPr>
          <a:lstStyle/>
          <a:p>
            <a:pPr rtl="1"/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שימוש במדד </a:t>
            </a:r>
            <a:r>
              <a:rPr lang="en-US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segmentation PCC</a:t>
            </a:r>
            <a:endParaRPr lang="he-IL" sz="40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4AC5FC7-67B6-48AE-B47F-40ED051B4AF4}"/>
              </a:ext>
            </a:extLst>
          </p:cNvPr>
          <p:cNvSpPr txBox="1"/>
          <p:nvPr/>
        </p:nvSpPr>
        <p:spPr>
          <a:xfrm>
            <a:off x="1685926" y="2200274"/>
            <a:ext cx="9496424" cy="40957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algn="r"/>
            <a:r>
              <a:rPr lang="he-IL" sz="3200" dirty="0"/>
              <a:t>נעשה זאת ע"י בדיקת כל פיקסל בתמונת ה-</a:t>
            </a:r>
            <a:r>
              <a:rPr lang="en-US" sz="3200" dirty="0"/>
              <a:t>GT</a:t>
            </a:r>
            <a:r>
              <a:rPr lang="he-IL" sz="3200" dirty="0"/>
              <a:t> האם הוא עובר </a:t>
            </a:r>
            <a:r>
              <a:rPr lang="en-US" sz="3200" dirty="0"/>
              <a:t>Threshold</a:t>
            </a:r>
            <a:r>
              <a:rPr lang="he-IL" sz="3200" dirty="0"/>
              <a:t> </a:t>
            </a:r>
            <a:r>
              <a:rPr lang="he-IL" sz="3200" dirty="0" err="1"/>
              <a:t>מסויים</a:t>
            </a:r>
            <a:r>
              <a:rPr lang="he-IL" sz="3200" dirty="0"/>
              <a:t> שמעבר לו נקבע שהפיקסל לא חלק מהרקע. במידה והוא פיקסל משמעותי נוסיף אותו לווקטור הבדיקה של </a:t>
            </a:r>
            <a:r>
              <a:rPr lang="en-US" sz="3200" dirty="0"/>
              <a:t>GT</a:t>
            </a:r>
            <a:r>
              <a:rPr lang="he-IL" sz="3200" dirty="0"/>
              <a:t> ובנוסף נוסיף את הפיקסל התואם מתמונת הבדיקה על וקטור אחר. בסוף התהליך נבצע בדיקת </a:t>
            </a:r>
            <a:r>
              <a:rPr lang="en-US" sz="3200" dirty="0"/>
              <a:t>PCC</a:t>
            </a:r>
            <a:r>
              <a:rPr lang="he-IL" sz="3200" dirty="0"/>
              <a:t> סטנדרטית לשני </a:t>
            </a:r>
            <a:r>
              <a:rPr lang="he-IL" sz="3200" dirty="0" err="1"/>
              <a:t>הוקטורים</a:t>
            </a:r>
            <a:r>
              <a:rPr lang="he-IL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5211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9" y="10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100359"/>
            <a:ext cx="7530685" cy="1875742"/>
          </a:xfrm>
        </p:spPr>
        <p:txBody>
          <a:bodyPr anchor="ctr">
            <a:normAutofit/>
          </a:bodyPr>
          <a:lstStyle/>
          <a:p>
            <a:pPr rtl="1"/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שימוש במדד </a:t>
            </a:r>
            <a:r>
              <a:rPr lang="en-US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segmentation PCC</a:t>
            </a:r>
            <a:endParaRPr lang="he-IL" sz="40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A61A8F3-9D63-40CC-B5BF-1E67CFD1B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895475"/>
            <a:ext cx="2266950" cy="226695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EE3B05D-1C9A-47B8-BCFD-08E9F4067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24" y="4546232"/>
            <a:ext cx="2223236" cy="2223236"/>
          </a:xfrm>
          <a:prstGeom prst="rect">
            <a:avLst/>
          </a:prstGeom>
        </p:spPr>
      </p:pic>
      <p:sp>
        <p:nvSpPr>
          <p:cNvPr id="13" name="כותרת 1">
            <a:extLst>
              <a:ext uri="{FF2B5EF4-FFF2-40B4-BE49-F238E27FC236}">
                <a16:creationId xmlns:a16="http://schemas.microsoft.com/office/drawing/2014/main" id="{F3C24D36-4F72-414C-8CFC-ADC9B0A7D85F}"/>
              </a:ext>
            </a:extLst>
          </p:cNvPr>
          <p:cNvSpPr txBox="1">
            <a:spLocks/>
          </p:cNvSpPr>
          <p:nvPr/>
        </p:nvSpPr>
        <p:spPr>
          <a:xfrm>
            <a:off x="-203078" y="2724160"/>
            <a:ext cx="1736604" cy="609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en-US" sz="28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GT</a:t>
            </a:r>
            <a:endParaRPr lang="he-IL" sz="28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4" name="כותרת 1">
            <a:extLst>
              <a:ext uri="{FF2B5EF4-FFF2-40B4-BE49-F238E27FC236}">
                <a16:creationId xmlns:a16="http://schemas.microsoft.com/office/drawing/2014/main" id="{91093BFC-5EDA-4BD0-8438-B2B281F9A2FE}"/>
              </a:ext>
            </a:extLst>
          </p:cNvPr>
          <p:cNvSpPr txBox="1">
            <a:spLocks/>
          </p:cNvSpPr>
          <p:nvPr/>
        </p:nvSpPr>
        <p:spPr>
          <a:xfrm>
            <a:off x="-203078" y="5191135"/>
            <a:ext cx="1736604" cy="609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en-US" sz="28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ZSSR</a:t>
            </a:r>
            <a:endParaRPr lang="he-IL" sz="28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BFAFC386-5961-4D04-B120-72D2D0E47E38}"/>
              </a:ext>
            </a:extLst>
          </p:cNvPr>
          <p:cNvSpPr/>
          <p:nvPr/>
        </p:nvSpPr>
        <p:spPr>
          <a:xfrm>
            <a:off x="7540746" y="1914525"/>
            <a:ext cx="409575" cy="4772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1DBAB0B8-0630-491F-AF6D-DDF6B054F937}"/>
              </a:ext>
            </a:extLst>
          </p:cNvPr>
          <p:cNvSpPr/>
          <p:nvPr/>
        </p:nvSpPr>
        <p:spPr>
          <a:xfrm>
            <a:off x="9277350" y="1914525"/>
            <a:ext cx="409575" cy="4772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כותרת 1">
            <a:extLst>
              <a:ext uri="{FF2B5EF4-FFF2-40B4-BE49-F238E27FC236}">
                <a16:creationId xmlns:a16="http://schemas.microsoft.com/office/drawing/2014/main" id="{F5A18C4B-2AD1-4BE9-8879-8ED406E61198}"/>
              </a:ext>
            </a:extLst>
          </p:cNvPr>
          <p:cNvSpPr txBox="1">
            <a:spLocks/>
          </p:cNvSpPr>
          <p:nvPr/>
        </p:nvSpPr>
        <p:spPr>
          <a:xfrm>
            <a:off x="6893047" y="1362085"/>
            <a:ext cx="1736604" cy="609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en-US" sz="28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GT</a:t>
            </a:r>
            <a:endParaRPr lang="he-IL" sz="28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8" name="כותרת 1">
            <a:extLst>
              <a:ext uri="{FF2B5EF4-FFF2-40B4-BE49-F238E27FC236}">
                <a16:creationId xmlns:a16="http://schemas.microsoft.com/office/drawing/2014/main" id="{5DAE39FC-6A1A-401F-900B-ED905AB7B125}"/>
              </a:ext>
            </a:extLst>
          </p:cNvPr>
          <p:cNvSpPr txBox="1">
            <a:spLocks/>
          </p:cNvSpPr>
          <p:nvPr/>
        </p:nvSpPr>
        <p:spPr>
          <a:xfrm>
            <a:off x="8617072" y="1352560"/>
            <a:ext cx="1736604" cy="609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en-US" sz="28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ZSSR</a:t>
            </a:r>
            <a:endParaRPr lang="he-IL" sz="28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C2A55DDE-33D5-406B-B0C5-6808E1D89818}"/>
              </a:ext>
            </a:extLst>
          </p:cNvPr>
          <p:cNvCxnSpPr>
            <a:cxnSpLocks/>
          </p:cNvCxnSpPr>
          <p:nvPr/>
        </p:nvCxnSpPr>
        <p:spPr>
          <a:xfrm flipV="1">
            <a:off x="1533889" y="2239875"/>
            <a:ext cx="6003440" cy="369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75BE45EB-2EDA-4EF2-9E83-39B26B1BFCED}"/>
              </a:ext>
            </a:extLst>
          </p:cNvPr>
          <p:cNvCxnSpPr>
            <a:cxnSpLocks/>
          </p:cNvCxnSpPr>
          <p:nvPr/>
        </p:nvCxnSpPr>
        <p:spPr>
          <a:xfrm flipV="1">
            <a:off x="1571626" y="2179794"/>
            <a:ext cx="7702307" cy="27255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חץ: שמאלה-ימינה 23">
            <a:extLst>
              <a:ext uri="{FF2B5EF4-FFF2-40B4-BE49-F238E27FC236}">
                <a16:creationId xmlns:a16="http://schemas.microsoft.com/office/drawing/2014/main" id="{61222702-5880-4DF7-8675-7BA2AEA4820C}"/>
              </a:ext>
            </a:extLst>
          </p:cNvPr>
          <p:cNvSpPr/>
          <p:nvPr/>
        </p:nvSpPr>
        <p:spPr>
          <a:xfrm>
            <a:off x="8029575" y="3586163"/>
            <a:ext cx="1171575" cy="576262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PCC</a:t>
            </a:r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6" name="סימן כפל 25">
            <a:extLst>
              <a:ext uri="{FF2B5EF4-FFF2-40B4-BE49-F238E27FC236}">
                <a16:creationId xmlns:a16="http://schemas.microsoft.com/office/drawing/2014/main" id="{A26EC3BC-F555-4D57-AFE7-AA040720B717}"/>
              </a:ext>
            </a:extLst>
          </p:cNvPr>
          <p:cNvSpPr/>
          <p:nvPr/>
        </p:nvSpPr>
        <p:spPr>
          <a:xfrm>
            <a:off x="3952875" y="4698632"/>
            <a:ext cx="1587621" cy="154976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EB8540E9-915B-416C-8FEF-2C78F3D9D7C1}"/>
              </a:ext>
            </a:extLst>
          </p:cNvPr>
          <p:cNvCxnSpPr>
            <a:cxnSpLocks/>
          </p:cNvCxnSpPr>
          <p:nvPr/>
        </p:nvCxnSpPr>
        <p:spPr>
          <a:xfrm>
            <a:off x="1343026" y="3952876"/>
            <a:ext cx="3003791" cy="10477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DF37D8EE-D14A-4F0F-94DF-65B07932958C}"/>
              </a:ext>
            </a:extLst>
          </p:cNvPr>
          <p:cNvCxnSpPr>
            <a:cxnSpLocks/>
          </p:cNvCxnSpPr>
          <p:nvPr/>
        </p:nvCxnSpPr>
        <p:spPr>
          <a:xfrm flipV="1">
            <a:off x="1495426" y="5800725"/>
            <a:ext cx="2673033" cy="7524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532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85725"/>
            <a:ext cx="7530685" cy="1875742"/>
          </a:xfrm>
        </p:spPr>
        <p:txBody>
          <a:bodyPr anchor="ctr">
            <a:normAutofit/>
          </a:bodyPr>
          <a:lstStyle/>
          <a:p>
            <a:pPr rtl="1"/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שיפור תוצאות באמצעות שינוי </a:t>
            </a:r>
            <a:r>
              <a:rPr lang="he-IL" sz="4000" dirty="0" err="1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קונפיגרציות</a:t>
            </a:r>
            <a:endParaRPr lang="he-IL" sz="40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4AC5FC7-67B6-48AE-B47F-40ED051B4AF4}"/>
              </a:ext>
            </a:extLst>
          </p:cNvPr>
          <p:cNvSpPr txBox="1"/>
          <p:nvPr/>
        </p:nvSpPr>
        <p:spPr>
          <a:xfrm>
            <a:off x="1685926" y="2200274"/>
            <a:ext cx="9496424" cy="40957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algn="r"/>
            <a:r>
              <a:rPr lang="he-IL" sz="3200" dirty="0"/>
              <a:t>הצלחנו לשפר את איכות התמונות ולקבל תמונות פחות "גרגיריות".</a:t>
            </a:r>
          </a:p>
        </p:txBody>
      </p:sp>
    </p:spTree>
    <p:extLst>
      <p:ext uri="{BB962C8B-B14F-4D97-AF65-F5344CB8AC3E}">
        <p14:creationId xmlns:p14="http://schemas.microsoft.com/office/powerpoint/2010/main" val="3190863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-17664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85725"/>
            <a:ext cx="7530685" cy="1875742"/>
          </a:xfrm>
        </p:spPr>
        <p:txBody>
          <a:bodyPr>
            <a:normAutofit/>
          </a:bodyPr>
          <a:lstStyle/>
          <a:p>
            <a:pPr rtl="1"/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שיפור תמונה מגודל 512*512 באמצעות </a:t>
            </a:r>
            <a:r>
              <a:rPr lang="en-US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ZSSR</a:t>
            </a:r>
            <a:endParaRPr lang="he-IL" sz="40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חץ: ימינה 5">
            <a:extLst>
              <a:ext uri="{FF2B5EF4-FFF2-40B4-BE49-F238E27FC236}">
                <a16:creationId xmlns:a16="http://schemas.microsoft.com/office/drawing/2014/main" id="{29EC705D-9D1B-428E-A47B-39828C3BC584}"/>
              </a:ext>
            </a:extLst>
          </p:cNvPr>
          <p:cNvSpPr/>
          <p:nvPr/>
        </p:nvSpPr>
        <p:spPr>
          <a:xfrm>
            <a:off x="4438648" y="3367087"/>
            <a:ext cx="3400428" cy="857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SPCC=0.837      SPCC=0.845  </a:t>
            </a:r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endParaRPr lang="he-IL" dirty="0"/>
          </a:p>
        </p:txBody>
      </p:sp>
      <p:pic>
        <p:nvPicPr>
          <p:cNvPr id="5" name="תמונה 4" descr="תמונה שמכילה כהה, שמי הלילה&#10;&#10;התיאור נוצר באופן אוטומטי">
            <a:extLst>
              <a:ext uri="{FF2B5EF4-FFF2-40B4-BE49-F238E27FC236}">
                <a16:creationId xmlns:a16="http://schemas.microsoft.com/office/drawing/2014/main" id="{F8D21E47-AD46-48EE-887A-7D2160592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2009775"/>
            <a:ext cx="3752850" cy="3752850"/>
          </a:xfrm>
          <a:prstGeom prst="rect">
            <a:avLst/>
          </a:prstGeom>
        </p:spPr>
      </p:pic>
      <p:pic>
        <p:nvPicPr>
          <p:cNvPr id="9" name="תמונה 8" descr="תמונה שמכילה כהה, שמי הלילה&#10;&#10;התיאור נוצר באופן אוטומטי">
            <a:extLst>
              <a:ext uri="{FF2B5EF4-FFF2-40B4-BE49-F238E27FC236}">
                <a16:creationId xmlns:a16="http://schemas.microsoft.com/office/drawing/2014/main" id="{BEF9B2B5-49E2-4E7D-AF50-453D44F69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24" y="2047192"/>
            <a:ext cx="3721226" cy="372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5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-17664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85725"/>
            <a:ext cx="7530685" cy="1875742"/>
          </a:xfrm>
        </p:spPr>
        <p:txBody>
          <a:bodyPr anchor="t">
            <a:normAutofit/>
          </a:bodyPr>
          <a:lstStyle/>
          <a:p>
            <a:pPr rtl="1"/>
            <a:r>
              <a:rPr lang="en-US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GT</a:t>
            </a:r>
            <a:endParaRPr lang="he-IL" sz="40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71118DF-E629-4157-8A7E-C66791DE9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073" y="952500"/>
            <a:ext cx="5638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3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-17664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85725"/>
            <a:ext cx="7530685" cy="1875742"/>
          </a:xfrm>
        </p:spPr>
        <p:txBody>
          <a:bodyPr>
            <a:normAutofit/>
          </a:bodyPr>
          <a:lstStyle/>
          <a:p>
            <a:pPr rtl="1"/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שיפור תמונה מגודל 384*384 באמצעות </a:t>
            </a:r>
            <a:r>
              <a:rPr lang="en-US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ZSSR</a:t>
            </a:r>
            <a:endParaRPr lang="he-IL" sz="40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חץ: ימינה 5">
            <a:extLst>
              <a:ext uri="{FF2B5EF4-FFF2-40B4-BE49-F238E27FC236}">
                <a16:creationId xmlns:a16="http://schemas.microsoft.com/office/drawing/2014/main" id="{29EC705D-9D1B-428E-A47B-39828C3BC584}"/>
              </a:ext>
            </a:extLst>
          </p:cNvPr>
          <p:cNvSpPr/>
          <p:nvPr/>
        </p:nvSpPr>
        <p:spPr>
          <a:xfrm>
            <a:off x="4467223" y="3367087"/>
            <a:ext cx="3400428" cy="857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SPCC=0.076      SPCC=0.108  </a:t>
            </a:r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endParaRPr lang="he-IL" dirty="0"/>
          </a:p>
        </p:txBody>
      </p:sp>
      <p:pic>
        <p:nvPicPr>
          <p:cNvPr id="4" name="תמונה 3" descr="תמונה שמכילה מקורה&#10;&#10;התיאור נוצר באופן אוטומטי">
            <a:extLst>
              <a:ext uri="{FF2B5EF4-FFF2-40B4-BE49-F238E27FC236}">
                <a16:creationId xmlns:a16="http://schemas.microsoft.com/office/drawing/2014/main" id="{4CFE81FC-7B77-4194-ADEA-7F4902FAD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91" y="2064885"/>
            <a:ext cx="3657600" cy="3657600"/>
          </a:xfrm>
          <a:prstGeom prst="rect">
            <a:avLst/>
          </a:prstGeom>
        </p:spPr>
      </p:pic>
      <p:pic>
        <p:nvPicPr>
          <p:cNvPr id="10" name="תמונה 9" descr="תמונה שמכילה מקורה&#10;&#10;התיאור נוצר באופן אוטומטי">
            <a:extLst>
              <a:ext uri="{FF2B5EF4-FFF2-40B4-BE49-F238E27FC236}">
                <a16:creationId xmlns:a16="http://schemas.microsoft.com/office/drawing/2014/main" id="{1961F832-B465-4C5A-BCB1-B3F068772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438" y="207441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69867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81A32"/>
      </a:dk2>
      <a:lt2>
        <a:srgbClr val="F0F3F3"/>
      </a:lt2>
      <a:accent1>
        <a:srgbClr val="C54F4B"/>
      </a:accent1>
      <a:accent2>
        <a:srgbClr val="B33967"/>
      </a:accent2>
      <a:accent3>
        <a:srgbClr val="C54BAC"/>
      </a:accent3>
      <a:accent4>
        <a:srgbClr val="9939B3"/>
      </a:accent4>
      <a:accent5>
        <a:srgbClr val="784BC5"/>
      </a:accent5>
      <a:accent6>
        <a:srgbClr val="3D42B5"/>
      </a:accent6>
      <a:hlink>
        <a:srgbClr val="843FBF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7222</TotalTime>
  <Words>225</Words>
  <Application>Microsoft Office PowerPoint</Application>
  <PresentationFormat>מסך רחב</PresentationFormat>
  <Paragraphs>32</Paragraphs>
  <Slides>17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17</vt:i4>
      </vt:variant>
    </vt:vector>
  </HeadingPairs>
  <TitlesOfParts>
    <vt:vector size="22" baseType="lpstr">
      <vt:lpstr>Arial</vt:lpstr>
      <vt:lpstr>Avenir Next LT Pro</vt:lpstr>
      <vt:lpstr>AvenirNext LT Pro Medium</vt:lpstr>
      <vt:lpstr>David</vt:lpstr>
      <vt:lpstr>BlockprintVTI</vt:lpstr>
      <vt:lpstr>פגישה דו שבועית- דו"ח התקדמות קשיים ומשימות להמשך</vt:lpstr>
      <vt:lpstr>התקדמות</vt:lpstr>
      <vt:lpstr>שימוש במדד segmentation PCC</vt:lpstr>
      <vt:lpstr>שימוש במדד segmentation PCC</vt:lpstr>
      <vt:lpstr>שימוש במדד segmentation PCC</vt:lpstr>
      <vt:lpstr>שיפור תוצאות באמצעות שינוי קונפיגרציות</vt:lpstr>
      <vt:lpstr>שיפור תמונה מגודל 512*512 באמצעות ZSSR</vt:lpstr>
      <vt:lpstr>GT</vt:lpstr>
      <vt:lpstr>שיפור תמונה מגודל 384*384 באמצעות ZSSR</vt:lpstr>
      <vt:lpstr>GT</vt:lpstr>
      <vt:lpstr>שיפור תמונה מגודל 372*469 באמצעות ZSSR</vt:lpstr>
      <vt:lpstr>GT</vt:lpstr>
      <vt:lpstr>שיפור תמונה מגודל 260*346 באמצעות ZSSR</vt:lpstr>
      <vt:lpstr>GT</vt:lpstr>
      <vt:lpstr>שיפור תוצאות באמצעות שינוי קונפיגרציות</vt:lpstr>
      <vt:lpstr>דוגמא</vt:lpstr>
      <vt:lpstr>בונוס: דוגמא לשיפור GT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dor elkabetz</dc:creator>
  <cp:lastModifiedBy>dor elkabetz</cp:lastModifiedBy>
  <cp:revision>92</cp:revision>
  <dcterms:created xsi:type="dcterms:W3CDTF">2020-10-26T14:18:32Z</dcterms:created>
  <dcterms:modified xsi:type="dcterms:W3CDTF">2021-01-06T06:50:32Z</dcterms:modified>
</cp:coreProperties>
</file>